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1"/>
  </p:notesMasterIdLst>
  <p:sldIdLst>
    <p:sldId id="256" r:id="rId5"/>
    <p:sldId id="257" r:id="rId6"/>
    <p:sldId id="258" r:id="rId7"/>
    <p:sldId id="259" r:id="rId8"/>
    <p:sldId id="260" r:id="rId9"/>
    <p:sldId id="261" r:id="rId10"/>
    <p:sldId id="262" r:id="rId11"/>
    <p:sldId id="270" r:id="rId12"/>
    <p:sldId id="273" r:id="rId13"/>
    <p:sldId id="272" r:id="rId14"/>
    <p:sldId id="271" r:id="rId15"/>
    <p:sldId id="264" r:id="rId16"/>
    <p:sldId id="265" r:id="rId17"/>
    <p:sldId id="266" r:id="rId18"/>
    <p:sldId id="267" r:id="rId19"/>
    <p:sldId id="268"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Century Gothic" panose="020B0502020202020204" pitchFamily="34" charset="0"/>
      <p:regular r:id="rId26"/>
      <p:bold r:id="rId27"/>
      <p:italic r:id="rId28"/>
      <p:boldItalic r:id="rId29"/>
    </p:embeddedFont>
    <p:embeddedFont>
      <p:font typeface="Consolas" panose="020B0609020204030204" pitchFamily="49" charset="0"/>
      <p:regular r:id="rId30"/>
      <p:bold r:id="rId31"/>
      <p:italic r:id="rId32"/>
      <p:boldItalic r:id="rId33"/>
    </p:embeddedFont>
  </p:embeddedFontLst>
  <p:custDataLst>
    <p:tags r:id="rId3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0535" autoAdjust="0"/>
  </p:normalViewPr>
  <p:slideViewPr>
    <p:cSldViewPr snapToGrid="0">
      <p:cViewPr varScale="1">
        <p:scale>
          <a:sx n="72" d="100"/>
          <a:sy n="72" d="100"/>
        </p:scale>
        <p:origin x="210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39" Type="http://schemas.openxmlformats.org/officeDocument/2006/relationships/tableStyles" Target="tableStyles.xml"/><Relationship Id="rId21" Type="http://schemas.openxmlformats.org/officeDocument/2006/relationships/notesMaster" Target="notesMasters/notesMaster1.xml"/><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customschemas.google.com/relationships/presentationmetadata" Target="metadata"/><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r>
              <a:rPr lang="en-US" sz="1800" b="1" dirty="0">
                <a:solidFill>
                  <a:schemeClr val="bg1"/>
                </a:solidFill>
                <a:latin typeface="Consolas" panose="020B0609020204030204" pitchFamily="49" charset="0"/>
              </a:rPr>
              <a:t>Ensuring data is properly checked during input will ensure that the data structures are properly populated.</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464864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SzPts val="1800"/>
              <a:buNone/>
            </a:pPr>
            <a:r>
              <a:rPr lang="en-US" sz="4000" dirty="0"/>
              <a:t>Checking if the function works properly and takes a data input. The following unit test performs the data population.</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65801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pipeline is a visual representation of the development life cycle. Starting at the planning to the maintaining of the software that was developed. One external tool we can use is the automate check performed by the compiler. These can be done during the build process and through the testing phase. Though most issues should have been discovered during the build phase of the pipeline any errors or messages can still come up and be handled during these processes. We can also use penetration testing during the transmission and health check phase to ensure that the software does not allow for malicious code to work or make it through the program on to other systems.</a:t>
            </a: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a proper security policy is not implemented and not used during the entirety of the development process could lead to issues during the testing or release stages. If tests are designed during the initial design process and during the development process, proper unit tests can be developed to ensure all input data is proper and all functions are working properly. Then during the testing process the security of the data being brought into the system will be verified. If it is not done during the design or during the development process these functional tests could be missed and lead to added work during the testing phase of development. This would cause for added time needed for more testing and then lead to a delay in release of the program. One risk that could cause from developing tests early on is that it could lead to longer design and development time. But if those are accounted for there should be no delay in meeting release dates.</a:t>
            </a: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143000" lvl="2" indent="-228600" algn="l" rtl="0">
              <a:lnSpc>
                <a:spcPct val="90000"/>
              </a:lnSpc>
              <a:spcBef>
                <a:spcPts val="0"/>
              </a:spcBef>
              <a:spcAft>
                <a:spcPts val="0"/>
              </a:spcAft>
              <a:buClr>
                <a:schemeClr val="lt1"/>
              </a:buClr>
              <a:buSzPts val="1800"/>
              <a:buChar char="•"/>
            </a:pPr>
            <a:r>
              <a:rPr lang="en-US" sz="3200" dirty="0"/>
              <a:t>The policy does not provide specific criteria for the creation of unit tests or system security requirement checks. Both should be either developed or designated during the planning and design phase so they can be implemented during the build phase of the development.</a:t>
            </a:r>
            <a:endParaRPr lang="en-US" sz="1400" dirty="0"/>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By ensuring that proper secure coding practices are followed. We will ensure data entries are checked. If the data being enter whether it is set up by the program itself or is based on user input. It should always be verified that it meets the requirements of the program so that this data does not cause issues with the program or lead to issues in the connecting systems such as what could occur if a search program is not verified that it does not have a SQL Injection passing through to the database. </a:t>
            </a:r>
          </a:p>
          <a:p>
            <a:pPr marL="0" marR="0" indent="0">
              <a:lnSpc>
                <a:spcPct val="107000"/>
              </a:lnSpc>
              <a:spcBef>
                <a:spcPts val="0"/>
              </a:spcBef>
              <a:spcAft>
                <a:spcPts val="0"/>
              </a:spcAft>
              <a:buNone/>
            </a:pPr>
            <a:r>
              <a:rPr lang="en-US" sz="1800" dirty="0">
                <a:effectLst/>
                <a:latin typeface="Calibri" panose="020F0502020204030204" pitchFamily="34" charset="0"/>
                <a:ea typeface="Calibri" panose="020F0502020204030204" pitchFamily="34" charset="0"/>
              </a:rPr>
              <a:t> </a:t>
            </a:r>
          </a:p>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solidFill>
                  <a:schemeClr val="bg1"/>
                </a:solidFill>
                <a:effectLst/>
                <a:latin typeface="Century Gothic" panose="020B0502020202020204" pitchFamily="34" charset="0"/>
              </a:rPr>
              <a:t>We will be going over the basics of the Green Pace Security Policy.</a:t>
            </a:r>
          </a:p>
          <a:p>
            <a:pPr marL="0" marR="0">
              <a:lnSpc>
                <a:spcPct val="107000"/>
              </a:lnSpc>
              <a:spcBef>
                <a:spcPts val="0"/>
              </a:spcBef>
              <a:spcAft>
                <a:spcPts val="800"/>
              </a:spcAft>
            </a:pPr>
            <a:r>
              <a:rPr lang="en-US" sz="1800" dirty="0">
                <a:solidFill>
                  <a:schemeClr val="bg1"/>
                </a:solidFill>
                <a:effectLst/>
                <a:latin typeface="Century Gothic" panose="020B0502020202020204" pitchFamily="34" charset="0"/>
              </a:rPr>
              <a:t>This policy is based around standards that will ensure that the software that is developed is reliable and secure. By ensuring that these two areas are met we can help ensure that there is a proper defense built into the program. By ensuring that the program is secure, and that the data is appropriate for the inputs that we are requiring, we will ensure that we are keeping an initial line of defense to the systems that the software is operating on.</a:t>
            </a:r>
            <a:endParaRPr lang="en-US" sz="1800" dirty="0">
              <a:solidFill>
                <a:schemeClr val="bg1"/>
              </a:solidFill>
              <a:effectLst/>
              <a:latin typeface="Century Gothic" panose="020B050202020202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As we look at the Threat matrix there is four areas that threats can be categorized as. If we have a threat that falls under the “Likely” category it will normally be input errors that occur when a user inputs data. Though when the product is used by an ordinary user this is not a major issue. But this can be avoided by appropriate checking functions to ensure that the data is accurate. Under the Unlikely category would be issues that require more advanced knowledge of the software to exploit. Even with these two categories we can also break down further into either low priority or Priority categories. If a threat is a low priority, it won’t necessarily cause any issues with the system but could cause inconvenience and still needs to be fixed. As for Priority threats are threats that can threaten the integrity of the program or could allow access to systems that are not supposed to be access by unauthorized users or programs. </a:t>
            </a:r>
          </a:p>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There are ten basic Principles</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1. Validate Input data</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Always check for appropriate data types during input</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2.Heed compiler Warnings</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Complier warnings can help to ensure data types and proper data type size</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3. Architect and Design for Security Policies</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If program is a search engine that searches a SQL database and a search for a “or” statements is done prior to sending the query it can prevent running into SQL injection</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4.Keep it Simple</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Handling the exceptions prior to the main functions allows for the main function to remain simple.</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5.Default Deny</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By denying incorrect data types by default will ensure no chance of inappropriate data to follow on systems</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6. Adhere to Principle of Least Privilege</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Do not access Freed Memory. By ensuring that freed memory isn’t accessed, and it is closed properly will help prevent the freed-up memory from allow malicious code to be put in its place</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7.Sanitize Data sent to other systems</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Similar to the checking search engine check. Checking for SQL injection commands will sanitize search data that is being sent to the data server</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8.Practice Defense in Depth</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By detecting errors when converting will allows us to add a layer of defense when data or objects is moved through functions in the program.</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9. Use Effective Quality Assurance Techniques</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 basic quality assure practice is using Asserts Appropriately. If Asserts are used with out being fully thought out it could lead to unexpected termination of the program.</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10. Adopt Secure Coding Standard.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158750" indent="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mj-lt"/>
              <a:buAutoNum type="arabicPeriod"/>
              <a:tabLst>
                <a:tab pos="457200" algn="l"/>
              </a:tabLst>
            </a:pPr>
            <a:r>
              <a:rPr lang="en-US" sz="1100" dirty="0">
                <a:effectLst/>
                <a:latin typeface="Calibri" panose="020F0502020204030204" pitchFamily="34" charset="0"/>
                <a:ea typeface="Calibri" panose="020F0502020204030204" pitchFamily="34" charset="0"/>
              </a:rPr>
              <a:t>Correct Data type for the intended use and data type has appropriate space required</a:t>
            </a: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If data type is not checked for type and size program could terminate causing other unknown issues</a:t>
            </a:r>
          </a:p>
          <a:p>
            <a:pPr marL="342900" marR="0" lvl="0" indent="-342900">
              <a:lnSpc>
                <a:spcPct val="107000"/>
              </a:lnSpc>
              <a:spcBef>
                <a:spcPts val="0"/>
              </a:spcBef>
              <a:spcAft>
                <a:spcPts val="0"/>
              </a:spcAft>
              <a:buFont typeface="+mj-lt"/>
              <a:buAutoNum type="arabicPeriod" startAt="2"/>
              <a:tabLst>
                <a:tab pos="457200" algn="l"/>
              </a:tabLst>
            </a:pPr>
            <a:r>
              <a:rPr lang="en-US" sz="1100" dirty="0">
                <a:effectLst/>
                <a:latin typeface="Calibri" panose="020F0502020204030204" pitchFamily="34" charset="0"/>
                <a:ea typeface="Calibri" panose="020F0502020204030204" pitchFamily="34" charset="0"/>
              </a:rPr>
              <a:t>Do not access freed memory Ensure </a:t>
            </a: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Accessing freed memory could lead to an opening for malicious code</a:t>
            </a:r>
          </a:p>
          <a:p>
            <a:pPr marL="342900" marR="0" lvl="0" indent="-342900">
              <a:lnSpc>
                <a:spcPct val="107000"/>
              </a:lnSpc>
              <a:spcBef>
                <a:spcPts val="0"/>
              </a:spcBef>
              <a:spcAft>
                <a:spcPts val="0"/>
              </a:spcAft>
              <a:buFont typeface="+mj-lt"/>
              <a:buAutoNum type="arabicPeriod" startAt="3"/>
              <a:tabLst>
                <a:tab pos="457200" algn="l"/>
              </a:tabLst>
            </a:pPr>
            <a:r>
              <a:rPr lang="en-US" sz="1100" dirty="0">
                <a:effectLst/>
                <a:latin typeface="Calibri" panose="020F0502020204030204" pitchFamily="34" charset="0"/>
                <a:ea typeface="Calibri" panose="020F0502020204030204" pitchFamily="34" charset="0"/>
              </a:rPr>
              <a:t>Check for “or” statements prior to running a query to prevent injections</a:t>
            </a: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Not checking for query statements inside of a search could lead to malicious code being injected into statement</a:t>
            </a:r>
          </a:p>
          <a:p>
            <a:pPr marL="342900" marR="0" lvl="0" indent="-342900">
              <a:lnSpc>
                <a:spcPct val="107000"/>
              </a:lnSpc>
              <a:spcBef>
                <a:spcPts val="0"/>
              </a:spcBef>
              <a:spcAft>
                <a:spcPts val="0"/>
              </a:spcAft>
              <a:buFont typeface="+mj-lt"/>
              <a:buAutoNum type="arabicPeriod" startAt="4"/>
              <a:tabLst>
                <a:tab pos="457200" algn="l"/>
              </a:tabLst>
            </a:pPr>
            <a:r>
              <a:rPr lang="en-US" sz="1100" dirty="0">
                <a:effectLst/>
                <a:latin typeface="Calibri" panose="020F0502020204030204" pitchFamily="34" charset="0"/>
                <a:ea typeface="Calibri" panose="020F0502020204030204" pitchFamily="34" charset="0"/>
              </a:rPr>
              <a:t>Properly use shared pointers</a:t>
            </a: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By not properly using shared pointers access to stored memory could occur and undesired code could be place there.</a:t>
            </a:r>
          </a:p>
          <a:p>
            <a:pPr marL="342900" marR="0" lvl="0" indent="-342900">
              <a:lnSpc>
                <a:spcPct val="107000"/>
              </a:lnSpc>
              <a:spcBef>
                <a:spcPts val="0"/>
              </a:spcBef>
              <a:spcAft>
                <a:spcPts val="0"/>
              </a:spcAft>
              <a:buFont typeface="+mj-lt"/>
              <a:buAutoNum type="arabicPeriod" startAt="5"/>
              <a:tabLst>
                <a:tab pos="457200" algn="l"/>
              </a:tabLst>
            </a:pPr>
            <a:r>
              <a:rPr lang="en-US" sz="1100" dirty="0">
                <a:effectLst/>
                <a:latin typeface="Calibri" panose="020F0502020204030204" pitchFamily="34" charset="0"/>
                <a:ea typeface="Calibri" panose="020F0502020204030204" pitchFamily="34" charset="0"/>
              </a:rPr>
              <a:t>Check that the values being put into data do not exceed data type limit</a:t>
            </a: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Could lead to errors during program operations </a:t>
            </a:r>
          </a:p>
          <a:p>
            <a:pPr marL="342900" marR="0" lvl="0" indent="-342900">
              <a:lnSpc>
                <a:spcPct val="107000"/>
              </a:lnSpc>
              <a:spcBef>
                <a:spcPts val="0"/>
              </a:spcBef>
              <a:spcAft>
                <a:spcPts val="0"/>
              </a:spcAft>
              <a:buFont typeface="+mj-lt"/>
              <a:buAutoNum type="arabicPeriod" startAt="6"/>
              <a:tabLst>
                <a:tab pos="457200" algn="l"/>
              </a:tabLst>
            </a:pPr>
            <a:r>
              <a:rPr lang="en-US" sz="1100" dirty="0">
                <a:effectLst/>
                <a:latin typeface="Calibri" panose="020F0502020204030204" pitchFamily="34" charset="0"/>
                <a:ea typeface="Calibri" panose="020F0502020204030204" pitchFamily="34" charset="0"/>
              </a:rPr>
              <a:t>Handling exceptions prior to main</a:t>
            </a: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Allows for errors to be handled prior to main function operation. Ensuring that user input is not the cause of error</a:t>
            </a:r>
          </a:p>
          <a:p>
            <a:pPr marL="342900" marR="0" lvl="0" indent="-342900">
              <a:lnSpc>
                <a:spcPct val="107000"/>
              </a:lnSpc>
              <a:spcBef>
                <a:spcPts val="0"/>
              </a:spcBef>
              <a:spcAft>
                <a:spcPts val="0"/>
              </a:spcAft>
              <a:buFont typeface="+mj-lt"/>
              <a:buAutoNum type="arabicPeriod" startAt="7"/>
              <a:tabLst>
                <a:tab pos="457200" algn="l"/>
              </a:tabLst>
            </a:pPr>
            <a:r>
              <a:rPr lang="en-US" sz="1100" dirty="0">
                <a:effectLst/>
                <a:latin typeface="Calibri" panose="020F0502020204030204" pitchFamily="34" charset="0"/>
                <a:ea typeface="Calibri" panose="020F0502020204030204" pitchFamily="34" charset="0"/>
              </a:rPr>
              <a:t>Detect errors when converting </a:t>
            </a: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Ensure that proper conversions are performed. </a:t>
            </a:r>
          </a:p>
          <a:p>
            <a:pPr marL="342900" marR="0" lvl="0" indent="-342900">
              <a:lnSpc>
                <a:spcPct val="107000"/>
              </a:lnSpc>
              <a:spcBef>
                <a:spcPts val="0"/>
              </a:spcBef>
              <a:spcAft>
                <a:spcPts val="0"/>
              </a:spcAft>
              <a:buFont typeface="+mj-lt"/>
              <a:buAutoNum type="arabicPeriod" startAt="8"/>
              <a:tabLst>
                <a:tab pos="457200" algn="l"/>
              </a:tabLst>
            </a:pPr>
            <a:r>
              <a:rPr lang="en-US" sz="1100" dirty="0">
                <a:effectLst/>
                <a:latin typeface="Calibri" panose="020F0502020204030204" pitchFamily="34" charset="0"/>
                <a:ea typeface="Calibri" panose="020F0502020204030204" pitchFamily="34" charset="0"/>
              </a:rPr>
              <a:t>Exceptions must be handled</a:t>
            </a: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Un handled exceptions could lead to termination of the program</a:t>
            </a:r>
          </a:p>
          <a:p>
            <a:pPr marL="342900" marR="0" lvl="0" indent="-342900">
              <a:lnSpc>
                <a:spcPct val="107000"/>
              </a:lnSpc>
              <a:spcBef>
                <a:spcPts val="0"/>
              </a:spcBef>
              <a:spcAft>
                <a:spcPts val="0"/>
              </a:spcAft>
              <a:buFont typeface="+mj-lt"/>
              <a:buAutoNum type="arabicPeriod" startAt="9"/>
              <a:tabLst>
                <a:tab pos="457200" algn="l"/>
              </a:tabLst>
            </a:pPr>
            <a:r>
              <a:rPr lang="en-US" sz="1100" dirty="0">
                <a:effectLst/>
                <a:latin typeface="Calibri" panose="020F0502020204030204" pitchFamily="34" charset="0"/>
                <a:ea typeface="Calibri" panose="020F0502020204030204" pitchFamily="34" charset="0"/>
              </a:rPr>
              <a:t>Do not Attempt to modify String literals</a:t>
            </a: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By modifying string literals could cause runtime errors leading to early termination of the program</a:t>
            </a:r>
          </a:p>
          <a:p>
            <a:pPr marL="342900" marR="0" lvl="0" indent="-342900">
              <a:lnSpc>
                <a:spcPct val="107000"/>
              </a:lnSpc>
              <a:spcBef>
                <a:spcPts val="0"/>
              </a:spcBef>
              <a:spcAft>
                <a:spcPts val="0"/>
              </a:spcAft>
              <a:buFont typeface="+mj-lt"/>
              <a:buAutoNum type="arabicPeriod" startAt="10"/>
              <a:tabLst>
                <a:tab pos="457200" algn="l"/>
              </a:tabLst>
            </a:pPr>
            <a:r>
              <a:rPr lang="en-US" sz="1100" dirty="0">
                <a:effectLst/>
                <a:latin typeface="Calibri" panose="020F0502020204030204" pitchFamily="34" charset="0"/>
                <a:ea typeface="Calibri" panose="020F0502020204030204" pitchFamily="34" charset="0"/>
              </a:rPr>
              <a:t>Use assert appropriately</a:t>
            </a:r>
          </a:p>
          <a:p>
            <a:r>
              <a:rPr lang="en-US" sz="1100" dirty="0">
                <a:effectLst/>
                <a:latin typeface="Calibri" panose="020F0502020204030204" pitchFamily="34" charset="0"/>
                <a:ea typeface="Calibri" panose="020F0502020204030204" pitchFamily="34" charset="0"/>
              </a:rPr>
              <a:t>Misuse of the assert function could cause unintended termination points to be generated in code.</a:t>
            </a:r>
            <a:endParaRPr lang="en-US" dirty="0"/>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Data should be encrypted in all three states. This will ensure that there is always appropriate levels of security around secure data. Data siting on the system and not being used should be encrypted to ensure that incase of unintended access data is still in a secure state. Data in flight should be secure to ensure that if data is sent to an unsecure system that the data still retains a level of security so that no data is lost or damaged. Data in use should be encrypted to ensure that malicious software on a system isn’t able to access being used in programs running proper security protocols.</a:t>
            </a:r>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Authentication ensures that the users or software accessing a system or network has the appropriate permissions to get access. This ensures that there is a way to prevent the system from being access prior to Authorization occurring.</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Authorization ensures that the user or software has the appropriate level of privilege to perform the actions they are trying to make.</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Accounting ensures that there is a method to log and track actions that occurred on a system or in a program.</a:t>
            </a:r>
          </a:p>
          <a:p>
            <a:pPr marL="228600" lvl="0" indent="-228600" algn="l" rtl="0">
              <a:lnSpc>
                <a:spcPct val="90000"/>
              </a:lnSpc>
              <a:spcBef>
                <a:spcPts val="0"/>
              </a:spcBef>
              <a:spcAft>
                <a:spcPts val="0"/>
              </a:spcAft>
              <a:buClr>
                <a:schemeClr val="lt1"/>
              </a:buClr>
              <a:buSzPts val="2400"/>
              <a:buChar char="•"/>
            </a:pPr>
            <a:r>
              <a:rPr lang="en-US" sz="1100" dirty="0"/>
              <a:t>.</a:t>
            </a:r>
            <a:endParaRPr lang="en-US" dirty="0"/>
          </a:p>
          <a:p>
            <a:pPr marL="0" marR="0" lvl="0" indent="0">
              <a:lnSpc>
                <a:spcPct val="107000"/>
              </a:lnSpc>
              <a:spcBef>
                <a:spcPts val="0"/>
              </a:spcBef>
              <a:spcAft>
                <a:spcPts val="0"/>
              </a:spcAft>
              <a:buFont typeface="Symbol" panose="05050102010706020507" pitchFamily="18" charset="2"/>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Not checking for proper data input could lead to wrong information being placed into a database. Such as if an appointment program were to allow for incorrected dates from being taken in.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39272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SzPts val="1800"/>
              <a:buNone/>
            </a:pPr>
            <a:r>
              <a:rPr lang="en-US" sz="4000" dirty="0"/>
              <a:t>If we set a limit to a variable we need to check to ensure that the data being input will not go out of range, causing an issue with the operation of the program.  The following unit test shows the checking length of a phone number</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415533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6.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Jacob Weidner</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5" name="Audio 4">
            <a:hlinkClick r:id="" action="ppaction://media"/>
            <a:extLst>
              <a:ext uri="{FF2B5EF4-FFF2-40B4-BE49-F238E27FC236}">
                <a16:creationId xmlns:a16="http://schemas.microsoft.com/office/drawing/2014/main" id="{3AA9C6AB-D08B-4682-91A1-A307FAE6266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467"/>
    </mc:Choice>
    <mc:Fallback xmlns="">
      <p:transition spd="slow" advTm="5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964505" y="5834580"/>
            <a:ext cx="3063659"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sz="2400" dirty="0"/>
              <a:t>Unit Testing</a:t>
            </a:r>
            <a:endParaRPr sz="2400"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algn="l"/>
            <a:r>
              <a:rPr lang="en-US" sz="2000" b="1" dirty="0">
                <a:solidFill>
                  <a:schemeClr val="bg1"/>
                </a:solidFill>
                <a:latin typeface="Consolas" panose="020B0609020204030204" pitchFamily="49" charset="0"/>
              </a:rPr>
              <a:t>Ensuring data is properly checked during input will ensure that the data structures are properly populated.</a:t>
            </a:r>
          </a:p>
          <a:p>
            <a:pPr algn="l"/>
            <a:r>
              <a:rPr lang="en-US" sz="1600" b="1" dirty="0">
                <a:solidFill>
                  <a:schemeClr val="bg1"/>
                </a:solidFill>
                <a:latin typeface="Consolas" panose="020B0609020204030204" pitchFamily="49" charset="0"/>
              </a:rPr>
              <a:t>void </a:t>
            </a:r>
            <a:r>
              <a:rPr lang="en-US" sz="1600" b="1" dirty="0" err="1">
                <a:solidFill>
                  <a:schemeClr val="bg1"/>
                </a:solidFill>
                <a:latin typeface="Consolas" panose="020B0609020204030204" pitchFamily="49" charset="0"/>
              </a:rPr>
              <a:t>setAppointmentID_Null</a:t>
            </a:r>
            <a:r>
              <a:rPr lang="en-US" sz="1600" b="1" dirty="0">
                <a:solidFill>
                  <a:schemeClr val="bg1"/>
                </a:solidFill>
                <a:latin typeface="Consolas" panose="020B0609020204030204" pitchFamily="49" charset="0"/>
              </a:rPr>
              <a:t>() {</a:t>
            </a:r>
          </a:p>
          <a:p>
            <a:pPr algn="l"/>
            <a:r>
              <a:rPr lang="en-US" sz="1600" dirty="0">
                <a:solidFill>
                  <a:schemeClr val="bg1"/>
                </a:solidFill>
                <a:latin typeface="Consolas" panose="020B0609020204030204" pitchFamily="49" charset="0"/>
              </a:rPr>
              <a:t>Exception </a:t>
            </a:r>
            <a:r>
              <a:rPr lang="en-US" sz="1600" dirty="0" err="1">
                <a:solidFill>
                  <a:schemeClr val="bg1"/>
                </a:solidFill>
                <a:latin typeface="Consolas" panose="020B0609020204030204" pitchFamily="49" charset="0"/>
              </a:rPr>
              <a:t>exception</a:t>
            </a:r>
            <a:r>
              <a:rPr lang="en-US" sz="1600" dirty="0">
                <a:solidFill>
                  <a:schemeClr val="bg1"/>
                </a:solidFill>
                <a:latin typeface="Consolas" panose="020B0609020204030204" pitchFamily="49" charset="0"/>
              </a:rPr>
              <a:t> = </a:t>
            </a:r>
            <a:r>
              <a:rPr lang="en-US" sz="1600" i="1" dirty="0" err="1">
                <a:solidFill>
                  <a:schemeClr val="bg1"/>
                </a:solidFill>
                <a:latin typeface="Consolas" panose="020B0609020204030204" pitchFamily="49" charset="0"/>
              </a:rPr>
              <a:t>assertThrows</a:t>
            </a:r>
            <a:r>
              <a:rPr lang="en-US" sz="1600" i="1" dirty="0">
                <a:solidFill>
                  <a:schemeClr val="bg1"/>
                </a:solidFill>
                <a:latin typeface="Consolas" panose="020B0609020204030204" pitchFamily="49" charset="0"/>
              </a:rPr>
              <a:t>(</a:t>
            </a:r>
            <a:r>
              <a:rPr lang="en-US" sz="1600" i="1" dirty="0" err="1">
                <a:solidFill>
                  <a:schemeClr val="bg1"/>
                </a:solidFill>
                <a:latin typeface="Consolas" panose="020B0609020204030204" pitchFamily="49" charset="0"/>
              </a:rPr>
              <a:t>IllegalArgumentException.</a:t>
            </a:r>
            <a:r>
              <a:rPr lang="en-US" sz="1600" b="1" i="1" dirty="0" err="1">
                <a:solidFill>
                  <a:schemeClr val="bg1"/>
                </a:solidFill>
                <a:latin typeface="Consolas" panose="020B0609020204030204" pitchFamily="49" charset="0"/>
              </a:rPr>
              <a:t>class</a:t>
            </a:r>
            <a:r>
              <a:rPr lang="en-US" sz="1600" b="1" i="1" dirty="0">
                <a:solidFill>
                  <a:schemeClr val="bg1"/>
                </a:solidFill>
                <a:latin typeface="Consolas" panose="020B0609020204030204" pitchFamily="49" charset="0"/>
              </a:rPr>
              <a:t>, () -&gt;</a:t>
            </a:r>
          </a:p>
          <a:p>
            <a:pPr algn="l"/>
            <a:r>
              <a:rPr lang="en-US" sz="1600" dirty="0" err="1">
                <a:solidFill>
                  <a:schemeClr val="bg1"/>
                </a:solidFill>
                <a:latin typeface="Consolas" panose="020B0609020204030204" pitchFamily="49" charset="0"/>
              </a:rPr>
              <a:t>appointments.setAppointmentID</a:t>
            </a:r>
            <a:r>
              <a:rPr lang="en-US" sz="1600" dirty="0">
                <a:solidFill>
                  <a:schemeClr val="bg1"/>
                </a:solidFill>
                <a:latin typeface="Consolas" panose="020B0609020204030204" pitchFamily="49" charset="0"/>
              </a:rPr>
              <a:t>(</a:t>
            </a:r>
            <a:r>
              <a:rPr lang="en-US" sz="1600" b="1" dirty="0">
                <a:solidFill>
                  <a:schemeClr val="bg1"/>
                </a:solidFill>
                <a:latin typeface="Consolas" panose="020B0609020204030204" pitchFamily="49" charset="0"/>
              </a:rPr>
              <a:t>null));</a:t>
            </a:r>
          </a:p>
          <a:p>
            <a:pPr algn="l"/>
            <a:r>
              <a:rPr lang="en-US" sz="1600" i="1" dirty="0" err="1">
                <a:solidFill>
                  <a:schemeClr val="bg1"/>
                </a:solidFill>
                <a:latin typeface="Consolas" panose="020B0609020204030204" pitchFamily="49" charset="0"/>
              </a:rPr>
              <a:t>assertEquals</a:t>
            </a:r>
            <a:r>
              <a:rPr lang="en-US" sz="1600" i="1" dirty="0">
                <a:solidFill>
                  <a:schemeClr val="bg1"/>
                </a:solidFill>
                <a:latin typeface="Consolas" panose="020B0609020204030204" pitchFamily="49" charset="0"/>
              </a:rPr>
              <a:t>("Invalid", </a:t>
            </a:r>
            <a:r>
              <a:rPr lang="en-US" sz="1600" i="1" dirty="0" err="1">
                <a:solidFill>
                  <a:schemeClr val="bg1"/>
                </a:solidFill>
                <a:latin typeface="Consolas" panose="020B0609020204030204" pitchFamily="49" charset="0"/>
              </a:rPr>
              <a:t>exception.getMessage</a:t>
            </a:r>
            <a:r>
              <a:rPr lang="en-US" sz="1600" i="1" dirty="0">
                <a:solidFill>
                  <a:schemeClr val="bg1"/>
                </a:solidFill>
                <a:latin typeface="Consolas" panose="020B0609020204030204" pitchFamily="49" charset="0"/>
              </a:rPr>
              <a:t>());</a:t>
            </a:r>
          </a:p>
          <a:p>
            <a:pPr algn="l"/>
            <a:r>
              <a:rPr lang="en-US" sz="1600" dirty="0">
                <a:solidFill>
                  <a:schemeClr val="bg1"/>
                </a:solidFill>
                <a:latin typeface="Consolas" panose="020B0609020204030204" pitchFamily="49" charset="0"/>
              </a:rPr>
              <a:t>}</a:t>
            </a:r>
          </a:p>
          <a:p>
            <a:pPr algn="l"/>
            <a:r>
              <a:rPr lang="en-US" sz="1600" dirty="0">
                <a:solidFill>
                  <a:schemeClr val="bg1"/>
                </a:solidFill>
                <a:latin typeface="Consolas" panose="020B0609020204030204" pitchFamily="49" charset="0"/>
              </a:rPr>
              <a:t>The unit test shows an error message being thrown when no data is entered.</a:t>
            </a:r>
            <a:endParaRPr sz="1600" dirty="0">
              <a:solidFill>
                <a:schemeClr val="bg1"/>
              </a:solidFill>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7" name="Google Shape;195;g9504e29505_0_0">
            <a:extLst>
              <a:ext uri="{FF2B5EF4-FFF2-40B4-BE49-F238E27FC236}">
                <a16:creationId xmlns:a16="http://schemas.microsoft.com/office/drawing/2014/main" id="{A4C75A1E-3586-4118-8BE8-E96DDC7C8213}"/>
              </a:ext>
            </a:extLst>
          </p:cNvPr>
          <p:cNvSpPr txBox="1">
            <a:spLocks/>
          </p:cNvSpPr>
          <p:nvPr/>
        </p:nvSpPr>
        <p:spPr>
          <a:xfrm>
            <a:off x="0" y="426297"/>
            <a:ext cx="7426890" cy="129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dirty="0"/>
              <a:t>Can not putting any input data throw an error?</a:t>
            </a:r>
          </a:p>
        </p:txBody>
      </p:sp>
      <p:pic>
        <p:nvPicPr>
          <p:cNvPr id="2" name="Audio 1">
            <a:hlinkClick r:id="" action="ppaction://media"/>
            <a:extLst>
              <a:ext uri="{FF2B5EF4-FFF2-40B4-BE49-F238E27FC236}">
                <a16:creationId xmlns:a16="http://schemas.microsoft.com/office/drawing/2014/main" id="{EB5EBD1C-6C7C-4704-8FF9-E931707BC78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855114020"/>
      </p:ext>
    </p:extLst>
  </p:cSld>
  <p:clrMapOvr>
    <a:masterClrMapping/>
  </p:clrMapOvr>
  <mc:AlternateContent xmlns:mc="http://schemas.openxmlformats.org/markup-compatibility/2006" xmlns:p14="http://schemas.microsoft.com/office/powerpoint/2010/main">
    <mc:Choice Requires="p14">
      <p:transition spd="slow" p14:dur="2000" advTm="31486"/>
    </mc:Choice>
    <mc:Fallback xmlns="">
      <p:transition spd="slow" advTm="31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964505" y="5834580"/>
            <a:ext cx="3063659"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sz="2400" dirty="0"/>
              <a:t>Unit Testing</a:t>
            </a:r>
            <a:endParaRPr sz="2400"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Checking if the function works properly and takes a data input. The following unit test performs the data population.</a:t>
            </a:r>
          </a:p>
          <a:p>
            <a:pPr algn="l"/>
            <a:r>
              <a:rPr lang="en-US" sz="1800" dirty="0">
                <a:solidFill>
                  <a:schemeClr val="bg1"/>
                </a:solidFill>
                <a:latin typeface="Consolas" panose="020B0609020204030204" pitchFamily="49" charset="0"/>
              </a:rPr>
              <a:t>@Test</a:t>
            </a:r>
          </a:p>
          <a:p>
            <a:pPr algn="l"/>
            <a:r>
              <a:rPr lang="en-US" sz="1800" b="1" dirty="0">
                <a:solidFill>
                  <a:schemeClr val="bg1"/>
                </a:solidFill>
                <a:latin typeface="Consolas" panose="020B0609020204030204" pitchFamily="49" charset="0"/>
              </a:rPr>
              <a:t>void </a:t>
            </a:r>
            <a:r>
              <a:rPr lang="en-US" sz="1800" b="1" dirty="0" err="1">
                <a:solidFill>
                  <a:schemeClr val="bg1"/>
                </a:solidFill>
                <a:latin typeface="Consolas" panose="020B0609020204030204" pitchFamily="49" charset="0"/>
              </a:rPr>
              <a:t>setDescription</a:t>
            </a:r>
            <a:r>
              <a:rPr lang="en-US" sz="1800" b="1" dirty="0">
                <a:solidFill>
                  <a:schemeClr val="bg1"/>
                </a:solidFill>
                <a:latin typeface="Consolas" panose="020B0609020204030204" pitchFamily="49" charset="0"/>
              </a:rPr>
              <a:t>() {</a:t>
            </a:r>
          </a:p>
          <a:p>
            <a:pPr algn="l"/>
            <a:r>
              <a:rPr lang="en-US" sz="1800" i="1" dirty="0" err="1">
                <a:solidFill>
                  <a:schemeClr val="bg1"/>
                </a:solidFill>
                <a:latin typeface="Consolas" panose="020B0609020204030204" pitchFamily="49" charset="0"/>
              </a:rPr>
              <a:t>assertEquals</a:t>
            </a:r>
            <a:r>
              <a:rPr lang="en-US" sz="1800" i="1" dirty="0">
                <a:solidFill>
                  <a:schemeClr val="bg1"/>
                </a:solidFill>
                <a:latin typeface="Consolas" panose="020B0609020204030204" pitchFamily="49" charset="0"/>
              </a:rPr>
              <a:t>("This is a test Task",</a:t>
            </a:r>
            <a:r>
              <a:rPr lang="en-US" sz="1800" i="1" dirty="0" err="1">
                <a:solidFill>
                  <a:schemeClr val="bg1"/>
                </a:solidFill>
                <a:latin typeface="Consolas" panose="020B0609020204030204" pitchFamily="49" charset="0"/>
              </a:rPr>
              <a:t>task.getDescription</a:t>
            </a:r>
            <a:r>
              <a:rPr lang="en-US" sz="1800" i="1" dirty="0">
                <a:solidFill>
                  <a:schemeClr val="bg1"/>
                </a:solidFill>
                <a:latin typeface="Consolas" panose="020B0609020204030204" pitchFamily="49" charset="0"/>
              </a:rPr>
              <a:t>());</a:t>
            </a:r>
          </a:p>
          <a:p>
            <a:pPr algn="l"/>
            <a:r>
              <a:rPr lang="en-US" sz="1800" dirty="0">
                <a:solidFill>
                  <a:schemeClr val="bg1"/>
                </a:solidFill>
                <a:latin typeface="Consolas" panose="020B0609020204030204" pitchFamily="49" charset="0"/>
              </a:rPr>
              <a:t>}</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7" name="Google Shape;195;g9504e29505_0_0">
            <a:extLst>
              <a:ext uri="{FF2B5EF4-FFF2-40B4-BE49-F238E27FC236}">
                <a16:creationId xmlns:a16="http://schemas.microsoft.com/office/drawing/2014/main" id="{A4C75A1E-3586-4118-8BE8-E96DDC7C8213}"/>
              </a:ext>
            </a:extLst>
          </p:cNvPr>
          <p:cNvSpPr txBox="1">
            <a:spLocks/>
          </p:cNvSpPr>
          <p:nvPr/>
        </p:nvSpPr>
        <p:spPr>
          <a:xfrm>
            <a:off x="2769296" y="639240"/>
            <a:ext cx="7426890" cy="129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dirty="0"/>
              <a:t>Can a test be performed to ensure proper population of a data structure?</a:t>
            </a:r>
          </a:p>
        </p:txBody>
      </p:sp>
      <p:pic>
        <p:nvPicPr>
          <p:cNvPr id="2" name="Audio 1">
            <a:hlinkClick r:id="" action="ppaction://media"/>
            <a:extLst>
              <a:ext uri="{FF2B5EF4-FFF2-40B4-BE49-F238E27FC236}">
                <a16:creationId xmlns:a16="http://schemas.microsoft.com/office/drawing/2014/main" id="{AF291CF7-7071-49DF-AA02-5E4A73BB5BF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827525386"/>
      </p:ext>
    </p:extLst>
  </p:cSld>
  <p:clrMapOvr>
    <a:masterClrMapping/>
  </p:clrMapOvr>
  <mc:AlternateContent xmlns:mc="http://schemas.openxmlformats.org/markup-compatibility/2006" xmlns:p14="http://schemas.microsoft.com/office/powerpoint/2010/main">
    <mc:Choice Requires="p14">
      <p:transition spd="slow" p14:dur="2000" advTm="19189"/>
    </mc:Choice>
    <mc:Fallback xmlns="">
      <p:transition spd="slow" advTm="19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67D91718-5D97-450A-8BD4-12BE950FBCF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142"/>
    </mc:Choice>
    <mc:Fallback xmlns="">
      <p:transition spd="slow" advTm="3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The </a:t>
            </a:r>
            <a:r>
              <a:rPr lang="en-US" dirty="0" err="1"/>
              <a:t>DevSecOps</a:t>
            </a:r>
            <a:r>
              <a:rPr lang="en-US" dirty="0"/>
              <a:t> pipeline is a visual representation of the development life cycle. Starting at the planning to the maintaining of the software that was developed. One external tool we can use is the automate check performed by the compiler. These can be done during the build process and through the testing phase. Though most issues should have been discovered during the build phase of the pipeline any errors or messages can still come up and be handled during these processes. We can also use penetration testing during the transmission and health check phase to ensure that the software does not allow for malicious code to work or make it through the program on to other systems.</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E79E03D2-BA0A-4E25-8591-5504D334AD1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2728"/>
    </mc:Choice>
    <mc:Fallback xmlns="">
      <p:transition spd="slow" advTm="52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a proper security policy is not implemented and not used during the entirety of the development process could lead to issues during the testing or release stages. If tests are designed during the initial design process and during the development process, proper unit tests can be developed to ensure all input data is proper and all functions are working properly. Then during the testing process the security of the data being brought into the system will be verified. If it is not done during the design or during the development process these functional tests could be missed and lead to added work during the testing phase of development. This would cause for added time needed for more testing and then lead to a delay in release of the program. One risk that could cause from developing tests early on is that it could lead to longer design and development time. But if those are accounted for there should be no delay in meeting release dates.</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274CBC5F-D743-4581-BA14-E81B13B2A07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5910"/>
    </mc:Choice>
    <mc:Fallback xmlns="">
      <p:transition spd="slow" advTm="75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dirty="0"/>
              <a:t>The policy does not provide specific criteria for the creation of unit tests or system security requirement checks. Both should be either developed or designated during the planning and design phase so they can be implemented during the build phase of the development.</a:t>
            </a: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18401B32-0EE0-4056-8CA7-D06EB19E2E4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9514"/>
    </mc:Choice>
    <mc:Fallback xmlns="">
      <p:transition spd="slow" advTm="19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By ensuring that proper secure coding practices are followed. We will ensure data entries are checked. If the data being enter whether it is set up by the program itself or is based on user input. It should always be verified that it meets the requirements of the program so that this data does not cause issues with the program or lead to issues in the connecting systems such as what could occur if a search program is not verified that it does not have a SQL Injection passing through to the database. </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CB1D0BAD-92DA-4504-AED4-6862A20F308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6426"/>
    </mc:Choice>
    <mc:Fallback xmlns="">
      <p:transition spd="slow" advTm="36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5441795" y="3821151"/>
            <a:ext cx="4949035" cy="2714951"/>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6C039483-6790-4E02-A891-8ACF7B2A7AA4}"/>
              </a:ext>
            </a:extLst>
          </p:cNvPr>
          <p:cNvGraphicFramePr>
            <a:graphicFrameLocks noGrp="1"/>
          </p:cNvGraphicFramePr>
          <p:nvPr>
            <p:extLst>
              <p:ext uri="{D42A27DB-BD31-4B8C-83A1-F6EECF244321}">
                <p14:modId xmlns:p14="http://schemas.microsoft.com/office/powerpoint/2010/main" val="3751965104"/>
              </p:ext>
            </p:extLst>
          </p:nvPr>
        </p:nvGraphicFramePr>
        <p:xfrm>
          <a:off x="284589" y="1955838"/>
          <a:ext cx="7476660" cy="1681988"/>
        </p:xfrm>
        <a:graphic>
          <a:graphicData uri="http://schemas.openxmlformats.org/drawingml/2006/table">
            <a:tbl>
              <a:tblPr firstRow="1" firstCol="1" bandRow="1">
                <a:tableStyleId>{802198C4-3087-4945-87E3-76CBB3509B7E}</a:tableStyleId>
              </a:tblPr>
              <a:tblGrid>
                <a:gridCol w="7476660">
                  <a:extLst>
                    <a:ext uri="{9D8B030D-6E8A-4147-A177-3AD203B41FA5}">
                      <a16:colId xmlns:a16="http://schemas.microsoft.com/office/drawing/2014/main" val="2628451896"/>
                    </a:ext>
                  </a:extLst>
                </a:gridCol>
              </a:tblGrid>
              <a:tr h="822960">
                <a:tc>
                  <a:txBody>
                    <a:bodyPr/>
                    <a:lstStyle/>
                    <a:p>
                      <a:pPr marL="0" marR="0">
                        <a:lnSpc>
                          <a:spcPct val="107000"/>
                        </a:lnSpc>
                        <a:spcBef>
                          <a:spcPts val="0"/>
                        </a:spcBef>
                        <a:spcAft>
                          <a:spcPts val="800"/>
                        </a:spcAft>
                      </a:pPr>
                      <a:r>
                        <a:rPr lang="en-US" sz="1400" dirty="0">
                          <a:solidFill>
                            <a:schemeClr val="bg1"/>
                          </a:solidFill>
                          <a:effectLst/>
                          <a:latin typeface="Century Gothic" panose="020B0502020202020204" pitchFamily="34" charset="0"/>
                        </a:rPr>
                        <a:t>We will be going over the basics of the Green Pace Security Policy.</a:t>
                      </a:r>
                    </a:p>
                    <a:p>
                      <a:pPr marL="0" marR="0">
                        <a:lnSpc>
                          <a:spcPct val="107000"/>
                        </a:lnSpc>
                        <a:spcBef>
                          <a:spcPts val="0"/>
                        </a:spcBef>
                        <a:spcAft>
                          <a:spcPts val="800"/>
                        </a:spcAft>
                      </a:pPr>
                      <a:r>
                        <a:rPr lang="en-US" sz="1400" dirty="0">
                          <a:solidFill>
                            <a:schemeClr val="bg1"/>
                          </a:solidFill>
                          <a:effectLst/>
                          <a:latin typeface="Century Gothic" panose="020B0502020202020204" pitchFamily="34" charset="0"/>
                        </a:rPr>
                        <a:t>This policy is based around standards that will ensure that the software that is developed is reliable and secure. By ensuring that these two areas are met we can help ensure that there is a proper defense built into the program. By ensuring that the program is secure, and that the data is appropriate for the inputs that we are requiring, we will ensure that we are keeping an initial line of defense to the systems that the software is operating on.</a:t>
                      </a:r>
                      <a:endParaRPr lang="en-US" sz="1400" dirty="0">
                        <a:solidFill>
                          <a:schemeClr val="bg1"/>
                        </a:solidFill>
                        <a:effectLst/>
                        <a:latin typeface="Century Gothic" panose="020B0502020202020204" pitchFamily="34" charset="0"/>
                        <a:ea typeface="Calibri" panose="020F0502020204030204" pitchFamily="34" charset="0"/>
                      </a:endParaRPr>
                    </a:p>
                  </a:txBody>
                  <a:tcPr marL="68580" marR="68580" marT="0" marB="0"/>
                </a:tc>
                <a:extLst>
                  <a:ext uri="{0D108BD9-81ED-4DB2-BD59-A6C34878D82A}">
                    <a16:rowId xmlns:a16="http://schemas.microsoft.com/office/drawing/2014/main" val="1331128488"/>
                  </a:ext>
                </a:extLst>
              </a:tr>
            </a:tbl>
          </a:graphicData>
        </a:graphic>
      </p:graphicFrame>
      <p:pic>
        <p:nvPicPr>
          <p:cNvPr id="8" name="Audio 7">
            <a:hlinkClick r:id="" action="ppaction://media"/>
            <a:extLst>
              <a:ext uri="{FF2B5EF4-FFF2-40B4-BE49-F238E27FC236}">
                <a16:creationId xmlns:a16="http://schemas.microsoft.com/office/drawing/2014/main" id="{499447FE-82CC-4BA4-84B1-6C267B03EC3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5431"/>
    </mc:Choice>
    <mc:Fallback xmlns="">
      <p:transition spd="slow" advTm="35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2166074537"/>
              </p:ext>
            </p:extLst>
          </p:nvPr>
        </p:nvGraphicFramePr>
        <p:xfrm>
          <a:off x="3248849" y="2200691"/>
          <a:ext cx="7835225" cy="438906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err="1">
                          <a:solidFill>
                            <a:srgbClr val="FFD966"/>
                          </a:solidFill>
                        </a:rPr>
                        <a:t>Liely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Common issue that will are most likely to occur</a:t>
                      </a:r>
                      <a:endParaRPr sz="24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Has a higher chance of causing further issues or loss of data. requires a faster response</a:t>
                      </a:r>
                      <a:endParaRPr sz="2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Has a lower chance causing further issues or loss of data. Does not require as fast of a response.</a:t>
                      </a:r>
                      <a:endParaRPr sz="2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Uncommon issue or error that are unlikely to </a:t>
                      </a:r>
                      <a:r>
                        <a:rPr lang="en-US" sz="2400" u="none" strike="noStrike" cap="none" dirty="0" err="1">
                          <a:solidFill>
                            <a:srgbClr val="FFD966"/>
                          </a:solidFill>
                        </a:rPr>
                        <a:t>occurer</a:t>
                      </a:r>
                      <a:endParaRPr sz="2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713BE7D5-E841-4788-AEDA-A8545DF3CDC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1340"/>
    </mc:Choice>
    <mc:Fallback xmlns="">
      <p:transition spd="slow" advTm="71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221325" y="1990493"/>
            <a:ext cx="7945244" cy="3685850"/>
          </a:xfrm>
          <a:prstGeom prst="rect">
            <a:avLst/>
          </a:prstGeom>
          <a:noFill/>
          <a:ln>
            <a:noFill/>
          </a:ln>
        </p:spPr>
        <p:txBody>
          <a:bodyPr spcFirstLastPara="1" wrap="square" lIns="91425" tIns="45700" rIns="91425" bIns="45700" anchor="t" anchorCtr="0">
            <a:normAutofit fontScale="55000" lnSpcReduction="20000"/>
          </a:bodyPr>
          <a:lstStyle/>
          <a:p>
            <a:pPr marL="0" lvl="0" indent="0" algn="l" rtl="0">
              <a:lnSpc>
                <a:spcPct val="220000"/>
              </a:lnSpc>
              <a:spcBef>
                <a:spcPts val="0"/>
              </a:spcBef>
              <a:spcAft>
                <a:spcPts val="0"/>
              </a:spcAft>
              <a:buClr>
                <a:schemeClr val="lt1"/>
              </a:buClr>
              <a:buSzPts val="2200"/>
              <a:buNone/>
            </a:pPr>
            <a:r>
              <a:rPr lang="en-US" dirty="0"/>
              <a:t>1.Validate Input data</a:t>
            </a:r>
          </a:p>
          <a:p>
            <a:pPr marL="457200" lvl="1" indent="0">
              <a:lnSpc>
                <a:spcPct val="220000"/>
              </a:lnSpc>
              <a:spcBef>
                <a:spcPts val="0"/>
              </a:spcBef>
              <a:buSzPts val="2200"/>
              <a:buNone/>
            </a:pPr>
            <a:r>
              <a:rPr lang="en-US" dirty="0"/>
              <a:t>Ensure input data does not exceed data type limit</a:t>
            </a:r>
          </a:p>
          <a:p>
            <a:pPr marL="0" lvl="0" indent="0" algn="l" rtl="0">
              <a:lnSpc>
                <a:spcPct val="220000"/>
              </a:lnSpc>
              <a:spcBef>
                <a:spcPts val="0"/>
              </a:spcBef>
              <a:spcAft>
                <a:spcPts val="0"/>
              </a:spcAft>
              <a:buClr>
                <a:schemeClr val="lt1"/>
              </a:buClr>
              <a:buSzPts val="2200"/>
              <a:buNone/>
            </a:pPr>
            <a:r>
              <a:rPr lang="en-US" dirty="0"/>
              <a:t>2.Heed Compiler Warnings</a:t>
            </a:r>
          </a:p>
          <a:p>
            <a:pPr marL="457200" lvl="1" indent="0">
              <a:lnSpc>
                <a:spcPct val="220000"/>
              </a:lnSpc>
              <a:spcBef>
                <a:spcPts val="0"/>
              </a:spcBef>
              <a:buSzPts val="2200"/>
              <a:buNone/>
            </a:pPr>
            <a:r>
              <a:rPr lang="en-US" dirty="0"/>
              <a:t>Correct data type for intended use and has appropriate space required</a:t>
            </a:r>
          </a:p>
          <a:p>
            <a:pPr marL="0" lvl="0" indent="0" algn="l" rtl="0">
              <a:lnSpc>
                <a:spcPct val="220000"/>
              </a:lnSpc>
              <a:spcBef>
                <a:spcPts val="0"/>
              </a:spcBef>
              <a:spcAft>
                <a:spcPts val="0"/>
              </a:spcAft>
              <a:buClr>
                <a:schemeClr val="lt1"/>
              </a:buClr>
              <a:buSzPts val="2200"/>
              <a:buNone/>
            </a:pPr>
            <a:r>
              <a:rPr lang="en-US" dirty="0"/>
              <a:t>3.Architect and Design for Security Policies</a:t>
            </a:r>
          </a:p>
          <a:p>
            <a:pPr marL="457200" lvl="1" indent="0">
              <a:lnSpc>
                <a:spcPct val="220000"/>
              </a:lnSpc>
              <a:spcBef>
                <a:spcPts val="0"/>
              </a:spcBef>
              <a:buSzPts val="2200"/>
              <a:buNone/>
            </a:pPr>
            <a:r>
              <a:rPr lang="en-US" dirty="0"/>
              <a:t>For search function check for “or” statements in query statement prior to running search</a:t>
            </a:r>
          </a:p>
          <a:p>
            <a:pPr marL="0" lvl="0" indent="0" algn="l" rtl="0">
              <a:lnSpc>
                <a:spcPct val="220000"/>
              </a:lnSpc>
              <a:spcBef>
                <a:spcPts val="0"/>
              </a:spcBef>
              <a:spcAft>
                <a:spcPts val="0"/>
              </a:spcAft>
              <a:buClr>
                <a:schemeClr val="lt1"/>
              </a:buClr>
              <a:buSzPts val="2200"/>
              <a:buNone/>
            </a:pPr>
            <a:r>
              <a:rPr lang="en-US" dirty="0"/>
              <a:t>4. Keep it Simple</a:t>
            </a:r>
          </a:p>
          <a:p>
            <a:pPr marL="457200" lvl="1" indent="0">
              <a:lnSpc>
                <a:spcPct val="220000"/>
              </a:lnSpc>
              <a:spcBef>
                <a:spcPts val="0"/>
              </a:spcBef>
              <a:buSzPts val="2200"/>
              <a:buNone/>
            </a:pPr>
            <a:r>
              <a:rPr lang="en-US" dirty="0"/>
              <a:t>Handling exceptions prior to main</a:t>
            </a:r>
          </a:p>
          <a:p>
            <a:pPr marL="0" lvl="0" indent="0" algn="l" rtl="0">
              <a:lnSpc>
                <a:spcPct val="220000"/>
              </a:lnSpc>
              <a:spcBef>
                <a:spcPts val="0"/>
              </a:spcBef>
              <a:spcAft>
                <a:spcPts val="0"/>
              </a:spcAft>
              <a:buClr>
                <a:schemeClr val="lt1"/>
              </a:buClr>
              <a:buSzPts val="2200"/>
              <a:buNone/>
            </a:pPr>
            <a:r>
              <a:rPr lang="en-US" dirty="0"/>
              <a:t>5.Default Deny</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10" name="TextBox 9">
            <a:extLst>
              <a:ext uri="{FF2B5EF4-FFF2-40B4-BE49-F238E27FC236}">
                <a16:creationId xmlns:a16="http://schemas.microsoft.com/office/drawing/2014/main" id="{41514724-A020-4789-B5C7-CB5D499AC67C}"/>
              </a:ext>
            </a:extLst>
          </p:cNvPr>
          <p:cNvSpPr txBox="1"/>
          <p:nvPr/>
        </p:nvSpPr>
        <p:spPr>
          <a:xfrm>
            <a:off x="6656110" y="1789518"/>
            <a:ext cx="5456664" cy="3010632"/>
          </a:xfrm>
          <a:prstGeom prst="rect">
            <a:avLst/>
          </a:prstGeom>
          <a:noFill/>
        </p:spPr>
        <p:txBody>
          <a:bodyPr wrap="square">
            <a:spAutoFit/>
          </a:bodyPr>
          <a:lstStyle/>
          <a:p>
            <a:pPr lvl="0" algn="l" rtl="0">
              <a:lnSpc>
                <a:spcPct val="220000"/>
              </a:lnSpc>
              <a:spcBef>
                <a:spcPts val="0"/>
              </a:spcBef>
              <a:spcAft>
                <a:spcPts val="0"/>
              </a:spcAft>
              <a:buClr>
                <a:schemeClr val="lt1"/>
              </a:buClr>
              <a:buSzPts val="2200"/>
            </a:pPr>
            <a:r>
              <a:rPr lang="en-US" sz="1100" dirty="0">
                <a:solidFill>
                  <a:schemeClr val="bg1"/>
                </a:solidFill>
              </a:rPr>
              <a:t>6.Adhere to the Principle of Least Privilege</a:t>
            </a:r>
          </a:p>
          <a:p>
            <a:pPr marL="457200" lvl="1">
              <a:lnSpc>
                <a:spcPct val="220000"/>
              </a:lnSpc>
              <a:buSzPts val="2200"/>
            </a:pPr>
            <a:r>
              <a:rPr lang="en-US" sz="1100" dirty="0">
                <a:solidFill>
                  <a:schemeClr val="bg1"/>
                </a:solidFill>
              </a:rPr>
              <a:t>Do not access freed memory</a:t>
            </a:r>
          </a:p>
          <a:p>
            <a:pPr lvl="0" algn="l" rtl="0">
              <a:lnSpc>
                <a:spcPct val="220000"/>
              </a:lnSpc>
              <a:spcBef>
                <a:spcPts val="0"/>
              </a:spcBef>
              <a:spcAft>
                <a:spcPts val="0"/>
              </a:spcAft>
              <a:buClr>
                <a:schemeClr val="lt1"/>
              </a:buClr>
              <a:buSzPts val="2200"/>
            </a:pPr>
            <a:r>
              <a:rPr lang="en-US" sz="1100" dirty="0">
                <a:solidFill>
                  <a:schemeClr val="bg1"/>
                </a:solidFill>
              </a:rPr>
              <a:t>7.Sanitize Data Sent to Other Systems</a:t>
            </a:r>
          </a:p>
          <a:p>
            <a:pPr lvl="0" algn="l" rtl="0">
              <a:lnSpc>
                <a:spcPct val="220000"/>
              </a:lnSpc>
              <a:spcBef>
                <a:spcPts val="0"/>
              </a:spcBef>
              <a:spcAft>
                <a:spcPts val="0"/>
              </a:spcAft>
              <a:buClr>
                <a:schemeClr val="lt1"/>
              </a:buClr>
              <a:buSzPts val="2200"/>
            </a:pPr>
            <a:r>
              <a:rPr lang="en-US" sz="1100" dirty="0">
                <a:solidFill>
                  <a:schemeClr val="bg1"/>
                </a:solidFill>
              </a:rPr>
              <a:t>8.Practic Defense in Depth</a:t>
            </a:r>
          </a:p>
          <a:p>
            <a:pPr lvl="8">
              <a:lnSpc>
                <a:spcPct val="220000"/>
              </a:lnSpc>
              <a:buClr>
                <a:schemeClr val="lt1"/>
              </a:buClr>
              <a:buSzPts val="2200"/>
            </a:pPr>
            <a:r>
              <a:rPr lang="en-US" sz="1100" dirty="0">
                <a:solidFill>
                  <a:schemeClr val="bg1"/>
                </a:solidFill>
              </a:rPr>
              <a:t>           Detect errors when converting</a:t>
            </a:r>
          </a:p>
          <a:p>
            <a:pPr lvl="0" algn="l" rtl="0">
              <a:lnSpc>
                <a:spcPct val="220000"/>
              </a:lnSpc>
              <a:spcBef>
                <a:spcPts val="0"/>
              </a:spcBef>
              <a:spcAft>
                <a:spcPts val="0"/>
              </a:spcAft>
              <a:buClr>
                <a:schemeClr val="lt1"/>
              </a:buClr>
              <a:buSzPts val="2200"/>
            </a:pPr>
            <a:r>
              <a:rPr lang="en-US" sz="1100" dirty="0">
                <a:solidFill>
                  <a:schemeClr val="bg1"/>
                </a:solidFill>
              </a:rPr>
              <a:t>9.Use Effective Quality Assurance Techniques</a:t>
            </a:r>
          </a:p>
          <a:p>
            <a:pPr marL="457200" lvl="1">
              <a:lnSpc>
                <a:spcPct val="220000"/>
              </a:lnSpc>
              <a:spcBef>
                <a:spcPts val="0"/>
              </a:spcBef>
              <a:buSzPts val="2200"/>
            </a:pPr>
            <a:r>
              <a:rPr lang="en-US" sz="1100" dirty="0">
                <a:solidFill>
                  <a:schemeClr val="bg1"/>
                </a:solidFill>
              </a:rPr>
              <a:t>Use assert appropriately</a:t>
            </a:r>
          </a:p>
          <a:p>
            <a:pPr lvl="0" algn="l" rtl="0">
              <a:lnSpc>
                <a:spcPct val="220000"/>
              </a:lnSpc>
              <a:spcBef>
                <a:spcPts val="0"/>
              </a:spcBef>
              <a:spcAft>
                <a:spcPts val="0"/>
              </a:spcAft>
              <a:buClr>
                <a:schemeClr val="lt1"/>
              </a:buClr>
              <a:buSzPts val="2200"/>
            </a:pPr>
            <a:r>
              <a:rPr lang="en-US" sz="1100" dirty="0">
                <a:solidFill>
                  <a:schemeClr val="bg1"/>
                </a:solidFill>
              </a:rPr>
              <a:t>10.Adopt a Secure Coding Standard</a:t>
            </a:r>
          </a:p>
        </p:txBody>
      </p:sp>
      <p:pic>
        <p:nvPicPr>
          <p:cNvPr id="11" name="Audio 10">
            <a:hlinkClick r:id="" action="ppaction://media"/>
            <a:extLst>
              <a:ext uri="{FF2B5EF4-FFF2-40B4-BE49-F238E27FC236}">
                <a16:creationId xmlns:a16="http://schemas.microsoft.com/office/drawing/2014/main" id="{F6F5A4B2-2CEF-465C-8DE5-5750FF40534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26962"/>
    </mc:Choice>
    <mc:Fallback xmlns="">
      <p:transition spd="slow" advTm="126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342900" marR="0" lvl="0" indent="-342900">
              <a:lnSpc>
                <a:spcPct val="107000"/>
              </a:lnSpc>
              <a:spcBef>
                <a:spcPts val="0"/>
              </a:spcBef>
              <a:spcAft>
                <a:spcPts val="0"/>
              </a:spcAft>
              <a:buFont typeface="+mj-lt"/>
              <a:buAutoNum type="arabicPeriod"/>
              <a:tabLst>
                <a:tab pos="457200" algn="l"/>
              </a:tabLst>
            </a:pPr>
            <a:r>
              <a:rPr lang="en-US" sz="1100" dirty="0">
                <a:effectLst/>
                <a:latin typeface="Calibri" panose="020F0502020204030204" pitchFamily="34" charset="0"/>
                <a:ea typeface="Calibri" panose="020F0502020204030204" pitchFamily="34" charset="0"/>
              </a:rPr>
              <a:t>Correct Data type for the intended use and data type has appropriate space required</a:t>
            </a: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If data type is not checked for type and size program could terminate causing other unknown issues</a:t>
            </a:r>
          </a:p>
          <a:p>
            <a:pPr marL="342900" marR="0" lvl="0" indent="-342900">
              <a:lnSpc>
                <a:spcPct val="107000"/>
              </a:lnSpc>
              <a:spcBef>
                <a:spcPts val="0"/>
              </a:spcBef>
              <a:spcAft>
                <a:spcPts val="0"/>
              </a:spcAft>
              <a:buFont typeface="+mj-lt"/>
              <a:buAutoNum type="arabicPeriod" startAt="2"/>
              <a:tabLst>
                <a:tab pos="457200" algn="l"/>
              </a:tabLst>
            </a:pPr>
            <a:r>
              <a:rPr lang="en-US" sz="1100" dirty="0">
                <a:effectLst/>
                <a:latin typeface="Calibri" panose="020F0502020204030204" pitchFamily="34" charset="0"/>
                <a:ea typeface="Calibri" panose="020F0502020204030204" pitchFamily="34" charset="0"/>
              </a:rPr>
              <a:t>Do not access freed memory Ensure </a:t>
            </a: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Accessing freed memory could lead to an opening for malicious code</a:t>
            </a:r>
          </a:p>
          <a:p>
            <a:pPr marL="342900" marR="0" lvl="0" indent="-342900">
              <a:lnSpc>
                <a:spcPct val="107000"/>
              </a:lnSpc>
              <a:spcBef>
                <a:spcPts val="0"/>
              </a:spcBef>
              <a:spcAft>
                <a:spcPts val="0"/>
              </a:spcAft>
              <a:buFont typeface="+mj-lt"/>
              <a:buAutoNum type="arabicPeriod" startAt="3"/>
              <a:tabLst>
                <a:tab pos="457200" algn="l"/>
              </a:tabLst>
            </a:pPr>
            <a:r>
              <a:rPr lang="en-US" sz="1100" dirty="0">
                <a:effectLst/>
                <a:latin typeface="Calibri" panose="020F0502020204030204" pitchFamily="34" charset="0"/>
                <a:ea typeface="Calibri" panose="020F0502020204030204" pitchFamily="34" charset="0"/>
              </a:rPr>
              <a:t>Check for “or” statements prior to running a query to prevent injections</a:t>
            </a: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Not checking for query statements inside of a search could lead to malicious code being injected into statement</a:t>
            </a:r>
          </a:p>
          <a:p>
            <a:pPr marL="342900" marR="0" lvl="0" indent="-342900">
              <a:lnSpc>
                <a:spcPct val="107000"/>
              </a:lnSpc>
              <a:spcBef>
                <a:spcPts val="0"/>
              </a:spcBef>
              <a:spcAft>
                <a:spcPts val="0"/>
              </a:spcAft>
              <a:buFont typeface="+mj-lt"/>
              <a:buAutoNum type="arabicPeriod" startAt="4"/>
              <a:tabLst>
                <a:tab pos="457200" algn="l"/>
              </a:tabLst>
            </a:pPr>
            <a:r>
              <a:rPr lang="en-US" sz="1100" dirty="0">
                <a:effectLst/>
                <a:latin typeface="Calibri" panose="020F0502020204030204" pitchFamily="34" charset="0"/>
                <a:ea typeface="Calibri" panose="020F0502020204030204" pitchFamily="34" charset="0"/>
              </a:rPr>
              <a:t>Properly use shared pointers</a:t>
            </a: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By not properly using shared pointers access to stored memory could occur and undesired code could be place there.</a:t>
            </a:r>
          </a:p>
          <a:p>
            <a:pPr marL="342900" marR="0" lvl="0" indent="-342900">
              <a:lnSpc>
                <a:spcPct val="107000"/>
              </a:lnSpc>
              <a:spcBef>
                <a:spcPts val="0"/>
              </a:spcBef>
              <a:spcAft>
                <a:spcPts val="0"/>
              </a:spcAft>
              <a:buFont typeface="+mj-lt"/>
              <a:buAutoNum type="arabicPeriod" startAt="5"/>
              <a:tabLst>
                <a:tab pos="457200" algn="l"/>
              </a:tabLst>
            </a:pPr>
            <a:r>
              <a:rPr lang="en-US" sz="1100" dirty="0">
                <a:effectLst/>
                <a:latin typeface="Calibri" panose="020F0502020204030204" pitchFamily="34" charset="0"/>
                <a:ea typeface="Calibri" panose="020F0502020204030204" pitchFamily="34" charset="0"/>
              </a:rPr>
              <a:t>Check that the values being put into data do not exceed data type limit</a:t>
            </a: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Could lead to errors during program operations </a:t>
            </a:r>
          </a:p>
          <a:p>
            <a:pPr marL="342900" marR="0" lvl="0" indent="-342900">
              <a:lnSpc>
                <a:spcPct val="107000"/>
              </a:lnSpc>
              <a:spcBef>
                <a:spcPts val="0"/>
              </a:spcBef>
              <a:spcAft>
                <a:spcPts val="0"/>
              </a:spcAft>
              <a:buFont typeface="+mj-lt"/>
              <a:buAutoNum type="arabicPeriod" startAt="6"/>
              <a:tabLst>
                <a:tab pos="457200" algn="l"/>
              </a:tabLst>
            </a:pPr>
            <a:r>
              <a:rPr lang="en-US" sz="1100" dirty="0">
                <a:effectLst/>
                <a:latin typeface="Calibri" panose="020F0502020204030204" pitchFamily="34" charset="0"/>
                <a:ea typeface="Calibri" panose="020F0502020204030204" pitchFamily="34" charset="0"/>
              </a:rPr>
              <a:t>Handling exceptions prior to main</a:t>
            </a: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Allows for errors to be handled prior to main function operation. Ensuring that user input is not the cause of error</a:t>
            </a:r>
          </a:p>
          <a:p>
            <a:pPr marL="342900" marR="0" lvl="0" indent="-342900">
              <a:lnSpc>
                <a:spcPct val="107000"/>
              </a:lnSpc>
              <a:spcBef>
                <a:spcPts val="0"/>
              </a:spcBef>
              <a:spcAft>
                <a:spcPts val="0"/>
              </a:spcAft>
              <a:buFont typeface="+mj-lt"/>
              <a:buAutoNum type="arabicPeriod" startAt="7"/>
              <a:tabLst>
                <a:tab pos="457200" algn="l"/>
              </a:tabLst>
            </a:pPr>
            <a:r>
              <a:rPr lang="en-US" sz="1100" dirty="0">
                <a:effectLst/>
                <a:latin typeface="Calibri" panose="020F0502020204030204" pitchFamily="34" charset="0"/>
                <a:ea typeface="Calibri" panose="020F0502020204030204" pitchFamily="34" charset="0"/>
              </a:rPr>
              <a:t>Detect errors when converting </a:t>
            </a: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Ensure that proper conversions are performed. </a:t>
            </a:r>
          </a:p>
          <a:p>
            <a:pPr marL="342900" marR="0" lvl="0" indent="-342900">
              <a:lnSpc>
                <a:spcPct val="107000"/>
              </a:lnSpc>
              <a:spcBef>
                <a:spcPts val="0"/>
              </a:spcBef>
              <a:spcAft>
                <a:spcPts val="0"/>
              </a:spcAft>
              <a:buFont typeface="+mj-lt"/>
              <a:buAutoNum type="arabicPeriod" startAt="8"/>
              <a:tabLst>
                <a:tab pos="457200" algn="l"/>
              </a:tabLst>
            </a:pPr>
            <a:r>
              <a:rPr lang="en-US" sz="1100" dirty="0">
                <a:effectLst/>
                <a:latin typeface="Calibri" panose="020F0502020204030204" pitchFamily="34" charset="0"/>
                <a:ea typeface="Calibri" panose="020F0502020204030204" pitchFamily="34" charset="0"/>
              </a:rPr>
              <a:t>Exceptions must be handled</a:t>
            </a: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Un handled exceptions could lead to termination of the program</a:t>
            </a:r>
          </a:p>
          <a:p>
            <a:pPr marL="342900" marR="0" lvl="0" indent="-342900">
              <a:lnSpc>
                <a:spcPct val="107000"/>
              </a:lnSpc>
              <a:spcBef>
                <a:spcPts val="0"/>
              </a:spcBef>
              <a:spcAft>
                <a:spcPts val="0"/>
              </a:spcAft>
              <a:buFont typeface="+mj-lt"/>
              <a:buAutoNum type="arabicPeriod" startAt="9"/>
              <a:tabLst>
                <a:tab pos="457200" algn="l"/>
              </a:tabLst>
            </a:pPr>
            <a:r>
              <a:rPr lang="en-US" sz="1100" dirty="0">
                <a:effectLst/>
                <a:latin typeface="Calibri" panose="020F0502020204030204" pitchFamily="34" charset="0"/>
                <a:ea typeface="Calibri" panose="020F0502020204030204" pitchFamily="34" charset="0"/>
              </a:rPr>
              <a:t>Do not Attempt to modify String literals</a:t>
            </a: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By modifying string literals could cause runtime errors leading to early termination of the program</a:t>
            </a:r>
          </a:p>
          <a:p>
            <a:pPr marL="342900" marR="0" lvl="0" indent="-342900">
              <a:lnSpc>
                <a:spcPct val="107000"/>
              </a:lnSpc>
              <a:spcBef>
                <a:spcPts val="0"/>
              </a:spcBef>
              <a:spcAft>
                <a:spcPts val="0"/>
              </a:spcAft>
              <a:buFont typeface="+mj-lt"/>
              <a:buAutoNum type="arabicPeriod" startAt="10"/>
              <a:tabLst>
                <a:tab pos="457200" algn="l"/>
              </a:tabLst>
            </a:pPr>
            <a:r>
              <a:rPr lang="en-US" sz="1100" dirty="0">
                <a:effectLst/>
                <a:latin typeface="Calibri" panose="020F0502020204030204" pitchFamily="34" charset="0"/>
                <a:ea typeface="Calibri" panose="020F0502020204030204" pitchFamily="34" charset="0"/>
              </a:rPr>
              <a:t>Use assert appropriately</a:t>
            </a:r>
          </a:p>
          <a:p>
            <a:r>
              <a:rPr lang="en-US" sz="1100" dirty="0">
                <a:effectLst/>
                <a:latin typeface="Calibri" panose="020F0502020204030204" pitchFamily="34" charset="0"/>
                <a:ea typeface="Calibri" panose="020F0502020204030204" pitchFamily="34" charset="0"/>
              </a:rPr>
              <a:t>Misuse of the assert function could cause unintended termination points to be generated in code.</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D66130E5-5203-4663-A9E3-47129E3B9A2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6797"/>
    </mc:Choice>
    <mc:Fallback xmlns="">
      <p:transition spd="slow" advTm="106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Data should be encrypted in all three states. This will ensure that there is always appropriate levels of security around secure data. Data siting on the system and not being used should be encrypted to ensure that incase of unintended access data is still in a secure state. Data in flight should be secure to ensure that if data is sent to an unsecure system that the data still retains a level of security so that no data is lost or damaged. Data in use should be encrypted to ensure that malicious software on a system isn’t able to access being used in programs running proper security protocols.</a:t>
            </a:r>
          </a:p>
          <a:p>
            <a:pPr marL="0" lvl="0" indent="0" algn="l" rtl="0">
              <a:lnSpc>
                <a:spcPct val="90000"/>
              </a:lnSpc>
              <a:spcBef>
                <a:spcPts val="0"/>
              </a:spcBef>
              <a:spcAft>
                <a:spcPts val="0"/>
              </a:spcAft>
              <a:buClr>
                <a:schemeClr val="lt1"/>
              </a:buClr>
              <a:buSzPts val="2000"/>
              <a:buNone/>
            </a:pPr>
            <a:endParaRPr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916CB5AF-ACDA-4574-B92B-8BB5B60DF83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5555"/>
    </mc:Choice>
    <mc:Fallback xmlns="">
      <p:transition spd="slow" advTm="45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Authentication ensures that the users or software accessing a system or network has the appropriate permissions to get access. This ensures that there is a way to prevent the system from being access prior to Authorization occurring.</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Authorization ensures that the user or software has the appropriate level of privilege to perform the actions they are trying to make.</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Accounting ensures that there is a method to log and track actions that occurred on a system or in a program.</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052A6E0A-3455-4828-8385-6F4B5BC75FD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3706"/>
    </mc:Choice>
    <mc:Fallback xmlns="">
      <p:transition spd="slow" advTm="33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964505" y="5834580"/>
            <a:ext cx="3063659"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sz="2400" dirty="0"/>
              <a:t>Unit Testing</a:t>
            </a:r>
            <a:endParaRPr sz="2400" dirty="0"/>
          </a:p>
        </p:txBody>
      </p:sp>
      <p:sp>
        <p:nvSpPr>
          <p:cNvPr id="196" name="Google Shape;196;g9504e29505_0_0"/>
          <p:cNvSpPr txBox="1">
            <a:spLocks noGrp="1"/>
          </p:cNvSpPr>
          <p:nvPr>
            <p:ph type="body" idx="1"/>
          </p:nvPr>
        </p:nvSpPr>
        <p:spPr>
          <a:xfrm>
            <a:off x="706974" y="1614526"/>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Not checking for proper data input could lead to wrong information being placed into a database. Such as if an appointment program were to allow for incorrected dates from being taken in. </a:t>
            </a:r>
          </a:p>
          <a:p>
            <a:pPr marL="0" lvl="0" indent="0" algn="l" rtl="0">
              <a:lnSpc>
                <a:spcPct val="90000"/>
              </a:lnSpc>
              <a:spcBef>
                <a:spcPts val="1000"/>
              </a:spcBef>
              <a:spcAft>
                <a:spcPts val="0"/>
              </a:spcAft>
              <a:buSzPts val="1800"/>
              <a:buNone/>
            </a:pPr>
            <a:r>
              <a:rPr lang="en-US" dirty="0"/>
              <a:t>A date check unit test can be performed as follows</a:t>
            </a:r>
          </a:p>
          <a:p>
            <a:pPr algn="l"/>
            <a:r>
              <a:rPr lang="en-US" sz="1400" b="1" dirty="0">
                <a:solidFill>
                  <a:schemeClr val="bg1"/>
                </a:solidFill>
                <a:latin typeface="Consolas" panose="020B0609020204030204" pitchFamily="49" charset="0"/>
              </a:rPr>
              <a:t>public void </a:t>
            </a:r>
            <a:r>
              <a:rPr lang="en-US" sz="1400" b="1" dirty="0" err="1">
                <a:solidFill>
                  <a:schemeClr val="bg1"/>
                </a:solidFill>
                <a:latin typeface="Consolas" panose="020B0609020204030204" pitchFamily="49" charset="0"/>
              </a:rPr>
              <a:t>setAppointmentDate</a:t>
            </a:r>
            <a:r>
              <a:rPr lang="en-US" sz="1400" b="1" dirty="0">
                <a:solidFill>
                  <a:schemeClr val="bg1"/>
                </a:solidFill>
                <a:latin typeface="Consolas" panose="020B0609020204030204" pitchFamily="49" charset="0"/>
              </a:rPr>
              <a:t>(Date </a:t>
            </a:r>
            <a:r>
              <a:rPr lang="en-US" sz="1400" b="1" dirty="0" err="1">
                <a:solidFill>
                  <a:schemeClr val="bg1"/>
                </a:solidFill>
                <a:latin typeface="Consolas" panose="020B0609020204030204" pitchFamily="49" charset="0"/>
              </a:rPr>
              <a:t>appointmentDate</a:t>
            </a:r>
            <a:r>
              <a:rPr lang="en-US" sz="1400" b="1" dirty="0">
                <a:solidFill>
                  <a:schemeClr val="bg1"/>
                </a:solidFill>
                <a:latin typeface="Consolas" panose="020B0609020204030204" pitchFamily="49" charset="0"/>
              </a:rPr>
              <a:t>) {</a:t>
            </a:r>
          </a:p>
          <a:p>
            <a:pPr algn="l"/>
            <a:r>
              <a:rPr lang="en-US" sz="1400" dirty="0">
                <a:solidFill>
                  <a:schemeClr val="bg1"/>
                </a:solidFill>
                <a:latin typeface="Consolas" panose="020B0609020204030204" pitchFamily="49" charset="0"/>
              </a:rPr>
              <a:t>Date </a:t>
            </a:r>
            <a:r>
              <a:rPr lang="en-US" sz="1400" dirty="0" err="1">
                <a:solidFill>
                  <a:schemeClr val="bg1"/>
                </a:solidFill>
                <a:latin typeface="Consolas" panose="020B0609020204030204" pitchFamily="49" charset="0"/>
              </a:rPr>
              <a:t>dateCheck</a:t>
            </a:r>
            <a:r>
              <a:rPr lang="en-US" sz="1400" dirty="0">
                <a:solidFill>
                  <a:schemeClr val="bg1"/>
                </a:solidFill>
                <a:latin typeface="Consolas" panose="020B0609020204030204" pitchFamily="49" charset="0"/>
              </a:rPr>
              <a:t> = </a:t>
            </a:r>
            <a:r>
              <a:rPr lang="en-US" sz="1400" b="1" dirty="0">
                <a:solidFill>
                  <a:schemeClr val="bg1"/>
                </a:solidFill>
                <a:latin typeface="Consolas" panose="020B0609020204030204" pitchFamily="49" charset="0"/>
              </a:rPr>
              <a:t>new Date();</a:t>
            </a:r>
          </a:p>
          <a:p>
            <a:pPr algn="l"/>
            <a:r>
              <a:rPr lang="en-US" sz="1400" b="1" dirty="0">
                <a:solidFill>
                  <a:schemeClr val="bg1"/>
                </a:solidFill>
                <a:latin typeface="Consolas" panose="020B0609020204030204" pitchFamily="49" charset="0"/>
              </a:rPr>
              <a:t>if (</a:t>
            </a:r>
            <a:r>
              <a:rPr lang="en-US" sz="1400" b="1" dirty="0" err="1">
                <a:solidFill>
                  <a:schemeClr val="bg1"/>
                </a:solidFill>
                <a:latin typeface="Consolas" panose="020B0609020204030204" pitchFamily="49" charset="0"/>
              </a:rPr>
              <a:t>appointmentDate</a:t>
            </a:r>
            <a:r>
              <a:rPr lang="en-US" sz="1400" b="1" dirty="0">
                <a:solidFill>
                  <a:schemeClr val="bg1"/>
                </a:solidFill>
                <a:latin typeface="Consolas" panose="020B0609020204030204" pitchFamily="49" charset="0"/>
              </a:rPr>
              <a:t> == null || </a:t>
            </a:r>
            <a:r>
              <a:rPr lang="en-US" sz="1400" b="1" dirty="0" err="1">
                <a:solidFill>
                  <a:schemeClr val="bg1"/>
                </a:solidFill>
                <a:latin typeface="Consolas" panose="020B0609020204030204" pitchFamily="49" charset="0"/>
              </a:rPr>
              <a:t>appointmentDate.before</a:t>
            </a:r>
            <a:r>
              <a:rPr lang="en-US" sz="1400" b="1" dirty="0">
                <a:solidFill>
                  <a:schemeClr val="bg1"/>
                </a:solidFill>
                <a:latin typeface="Consolas" panose="020B0609020204030204" pitchFamily="49" charset="0"/>
              </a:rPr>
              <a:t>(</a:t>
            </a:r>
            <a:r>
              <a:rPr lang="en-US" sz="1400" b="1" dirty="0" err="1">
                <a:solidFill>
                  <a:schemeClr val="bg1"/>
                </a:solidFill>
                <a:latin typeface="Consolas" panose="020B0609020204030204" pitchFamily="49" charset="0"/>
              </a:rPr>
              <a:t>dateCheck</a:t>
            </a:r>
            <a:r>
              <a:rPr lang="en-US" sz="1400" b="1" dirty="0">
                <a:solidFill>
                  <a:schemeClr val="bg1"/>
                </a:solidFill>
                <a:latin typeface="Consolas" panose="020B0609020204030204" pitchFamily="49" charset="0"/>
              </a:rPr>
              <a:t>)) {</a:t>
            </a:r>
          </a:p>
          <a:p>
            <a:pPr algn="l"/>
            <a:r>
              <a:rPr lang="en-US" sz="1400" b="1" dirty="0">
                <a:solidFill>
                  <a:schemeClr val="bg1"/>
                </a:solidFill>
                <a:latin typeface="Consolas" panose="020B0609020204030204" pitchFamily="49" charset="0"/>
              </a:rPr>
              <a:t>throw new </a:t>
            </a:r>
            <a:r>
              <a:rPr lang="en-US" sz="1400" b="1" dirty="0" err="1">
                <a:solidFill>
                  <a:schemeClr val="bg1"/>
                </a:solidFill>
                <a:latin typeface="Consolas" panose="020B0609020204030204" pitchFamily="49" charset="0"/>
              </a:rPr>
              <a:t>IllegalArgumentException</a:t>
            </a:r>
            <a:r>
              <a:rPr lang="en-US" sz="1400" b="1" dirty="0">
                <a:solidFill>
                  <a:schemeClr val="bg1"/>
                </a:solidFill>
                <a:latin typeface="Consolas" panose="020B0609020204030204" pitchFamily="49" charset="0"/>
              </a:rPr>
              <a:t>("Invalid date");</a:t>
            </a:r>
          </a:p>
          <a:p>
            <a:pPr algn="l"/>
            <a:r>
              <a:rPr lang="en-US" sz="1400" dirty="0">
                <a:solidFill>
                  <a:schemeClr val="bg1"/>
                </a:solidFill>
                <a:latin typeface="Consolas" panose="020B0609020204030204" pitchFamily="49" charset="0"/>
              </a:rPr>
              <a:t>}</a:t>
            </a:r>
          </a:p>
          <a:p>
            <a:pPr algn="l"/>
            <a:r>
              <a:rPr lang="en-US" sz="1400" b="1" dirty="0" err="1">
                <a:solidFill>
                  <a:schemeClr val="bg1"/>
                </a:solidFill>
                <a:latin typeface="Consolas" panose="020B0609020204030204" pitchFamily="49" charset="0"/>
              </a:rPr>
              <a:t>this.appointmentDate</a:t>
            </a:r>
            <a:r>
              <a:rPr lang="en-US" sz="1400" b="1" dirty="0">
                <a:solidFill>
                  <a:schemeClr val="bg1"/>
                </a:solidFill>
                <a:latin typeface="Consolas" panose="020B0609020204030204" pitchFamily="49" charset="0"/>
              </a:rPr>
              <a:t> = </a:t>
            </a:r>
            <a:r>
              <a:rPr lang="en-US" sz="1400" b="1" dirty="0" err="1">
                <a:solidFill>
                  <a:schemeClr val="bg1"/>
                </a:solidFill>
                <a:latin typeface="Consolas" panose="020B0609020204030204" pitchFamily="49" charset="0"/>
              </a:rPr>
              <a:t>appointmentDate</a:t>
            </a:r>
            <a:r>
              <a:rPr lang="en-US" sz="1400" b="1" dirty="0">
                <a:solidFill>
                  <a:schemeClr val="bg1"/>
                </a:solidFill>
                <a:latin typeface="Consolas" panose="020B0609020204030204" pitchFamily="49" charset="0"/>
              </a:rPr>
              <a:t>;</a:t>
            </a:r>
          </a:p>
          <a:p>
            <a:pPr algn="l"/>
            <a:r>
              <a:rPr lang="en-US" sz="1800" dirty="0">
                <a:solidFill>
                  <a:schemeClr val="bg1"/>
                </a:solidFill>
                <a:latin typeface="Consolas" panose="020B0609020204030204" pitchFamily="49" charset="0"/>
              </a:rPr>
              <a:t>}</a:t>
            </a:r>
          </a:p>
          <a:p>
            <a:pPr algn="l"/>
            <a:r>
              <a:rPr lang="en-US" sz="1800" dirty="0"/>
              <a:t>If incorrect date is left empty or is prior to the date of entry and invalid date message is displayed.</a:t>
            </a:r>
            <a:endParaRPr lang="en-US" sz="1800" dirty="0">
              <a:solidFill>
                <a:schemeClr val="bg1"/>
              </a:solidFill>
              <a:latin typeface="Consolas" panose="020B0609020204030204" pitchFamily="49" charset="0"/>
            </a:endParaRPr>
          </a:p>
          <a:p>
            <a:pPr algn="l"/>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7" name="Google Shape;195;g9504e29505_0_0">
            <a:extLst>
              <a:ext uri="{FF2B5EF4-FFF2-40B4-BE49-F238E27FC236}">
                <a16:creationId xmlns:a16="http://schemas.microsoft.com/office/drawing/2014/main" id="{A4C75A1E-3586-4118-8BE8-E96DDC7C8213}"/>
              </a:ext>
            </a:extLst>
          </p:cNvPr>
          <p:cNvSpPr txBox="1">
            <a:spLocks/>
          </p:cNvSpPr>
          <p:nvPr/>
        </p:nvSpPr>
        <p:spPr>
          <a:xfrm>
            <a:off x="126305" y="125673"/>
            <a:ext cx="7426890" cy="129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dirty="0"/>
              <a:t>Can not inputting proper date cause an error?</a:t>
            </a:r>
          </a:p>
        </p:txBody>
      </p:sp>
      <p:pic>
        <p:nvPicPr>
          <p:cNvPr id="3" name="Audio 2">
            <a:hlinkClick r:id="" action="ppaction://media"/>
            <a:extLst>
              <a:ext uri="{FF2B5EF4-FFF2-40B4-BE49-F238E27FC236}">
                <a16:creationId xmlns:a16="http://schemas.microsoft.com/office/drawing/2014/main" id="{DF7AE453-517A-473B-9181-2CA4D690C54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697510697"/>
      </p:ext>
    </p:extLst>
  </p:cSld>
  <p:clrMapOvr>
    <a:masterClrMapping/>
  </p:clrMapOvr>
  <mc:AlternateContent xmlns:mc="http://schemas.openxmlformats.org/markup-compatibility/2006" xmlns:p14="http://schemas.microsoft.com/office/powerpoint/2010/main">
    <mc:Choice Requires="p14">
      <p:transition spd="slow" p14:dur="2000" advTm="36784"/>
    </mc:Choice>
    <mc:Fallback xmlns="">
      <p:transition spd="slow" advTm="36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964505" y="5834580"/>
            <a:ext cx="3063659"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sz="2400" dirty="0"/>
              <a:t>Unit Testing</a:t>
            </a:r>
            <a:endParaRPr sz="2400" dirty="0"/>
          </a:p>
        </p:txBody>
      </p:sp>
      <p:sp>
        <p:nvSpPr>
          <p:cNvPr id="196" name="Google Shape;196;g9504e29505_0_0"/>
          <p:cNvSpPr txBox="1">
            <a:spLocks noGrp="1"/>
          </p:cNvSpPr>
          <p:nvPr>
            <p:ph type="body" idx="1"/>
          </p:nvPr>
        </p:nvSpPr>
        <p:spPr>
          <a:xfrm>
            <a:off x="567324" y="1443725"/>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If we set a limit to a variable we need to check to ensure that the data being input will not go out of range, causing an issue with the operation of the program.  The following unit test shows the checking length of a phone number</a:t>
            </a:r>
          </a:p>
          <a:p>
            <a:pPr algn="l"/>
            <a:r>
              <a:rPr lang="en-US" sz="1800" b="1" dirty="0">
                <a:solidFill>
                  <a:schemeClr val="bg1"/>
                </a:solidFill>
                <a:latin typeface="Consolas" panose="020B0609020204030204" pitchFamily="49" charset="0"/>
              </a:rPr>
              <a:t>void </a:t>
            </a:r>
            <a:r>
              <a:rPr lang="en-US" sz="1800" b="1" dirty="0" err="1">
                <a:solidFill>
                  <a:schemeClr val="bg1"/>
                </a:solidFill>
                <a:latin typeface="Consolas" panose="020B0609020204030204" pitchFamily="49" charset="0"/>
              </a:rPr>
              <a:t>testContactPhoneNumberToLong</a:t>
            </a:r>
            <a:r>
              <a:rPr lang="en-US" sz="1800" b="1" dirty="0">
                <a:solidFill>
                  <a:schemeClr val="bg1"/>
                </a:solidFill>
                <a:latin typeface="Consolas" panose="020B0609020204030204" pitchFamily="49" charset="0"/>
              </a:rPr>
              <a:t>() {</a:t>
            </a:r>
          </a:p>
          <a:p>
            <a:pPr algn="l"/>
            <a:r>
              <a:rPr lang="en-US" sz="1800" dirty="0" err="1">
                <a:solidFill>
                  <a:schemeClr val="bg1"/>
                </a:solidFill>
                <a:latin typeface="Consolas" panose="020B0609020204030204" pitchFamily="49" charset="0"/>
              </a:rPr>
              <a:t>Assertions.</a:t>
            </a:r>
            <a:r>
              <a:rPr lang="en-US" sz="1800" i="1" dirty="0" err="1">
                <a:solidFill>
                  <a:schemeClr val="bg1"/>
                </a:solidFill>
                <a:latin typeface="Consolas" panose="020B0609020204030204" pitchFamily="49" charset="0"/>
              </a:rPr>
              <a:t>assertThrows</a:t>
            </a:r>
            <a:r>
              <a:rPr lang="en-US" sz="1800" i="1" dirty="0">
                <a:solidFill>
                  <a:schemeClr val="bg1"/>
                </a:solidFill>
                <a:latin typeface="Consolas" panose="020B0609020204030204" pitchFamily="49" charset="0"/>
              </a:rPr>
              <a:t>(</a:t>
            </a:r>
            <a:r>
              <a:rPr lang="en-US" sz="1800" i="1" dirty="0" err="1">
                <a:solidFill>
                  <a:schemeClr val="bg1"/>
                </a:solidFill>
                <a:latin typeface="Consolas" panose="020B0609020204030204" pitchFamily="49" charset="0"/>
              </a:rPr>
              <a:t>IllegalArgumentException.</a:t>
            </a:r>
            <a:r>
              <a:rPr lang="en-US" sz="1800" b="1" i="1" dirty="0" err="1">
                <a:solidFill>
                  <a:schemeClr val="bg1"/>
                </a:solidFill>
                <a:latin typeface="Consolas" panose="020B0609020204030204" pitchFamily="49" charset="0"/>
              </a:rPr>
              <a:t>class</a:t>
            </a:r>
            <a:r>
              <a:rPr lang="en-US" sz="1800" b="1" i="1" dirty="0">
                <a:solidFill>
                  <a:schemeClr val="bg1"/>
                </a:solidFill>
                <a:latin typeface="Consolas" panose="020B0609020204030204" pitchFamily="49" charset="0"/>
              </a:rPr>
              <a:t>, () -&gt; {</a:t>
            </a:r>
          </a:p>
          <a:p>
            <a:pPr algn="l"/>
            <a:r>
              <a:rPr lang="en-US" sz="1800" b="1" dirty="0">
                <a:solidFill>
                  <a:schemeClr val="bg1"/>
                </a:solidFill>
                <a:latin typeface="Consolas" panose="020B0609020204030204" pitchFamily="49" charset="0"/>
              </a:rPr>
              <a:t>new Contact("123456","john","doe","12345678910","123 test road");</a:t>
            </a:r>
          </a:p>
          <a:p>
            <a:pPr algn="l"/>
            <a:r>
              <a:rPr lang="en-US" sz="1800" dirty="0">
                <a:solidFill>
                  <a:schemeClr val="bg1"/>
                </a:solidFill>
                <a:latin typeface="Consolas" panose="020B0609020204030204" pitchFamily="49" charset="0"/>
              </a:rPr>
              <a:t>});</a:t>
            </a:r>
          </a:p>
          <a:p>
            <a:pPr algn="l"/>
            <a:r>
              <a:rPr lang="en-US" sz="1800" dirty="0">
                <a:solidFill>
                  <a:schemeClr val="bg1"/>
                </a:solidFill>
                <a:latin typeface="Consolas" panose="020B0609020204030204" pitchFamily="49" charset="0"/>
              </a:rPr>
              <a:t>} </a:t>
            </a:r>
          </a:p>
          <a:p>
            <a:pPr algn="l"/>
            <a:r>
              <a:rPr lang="en-US" dirty="0">
                <a:solidFill>
                  <a:schemeClr val="bg1"/>
                </a:solidFill>
              </a:rPr>
              <a:t>This example shows the that an argument is through if length is two long.</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7" name="Google Shape;195;g9504e29505_0_0">
            <a:extLst>
              <a:ext uri="{FF2B5EF4-FFF2-40B4-BE49-F238E27FC236}">
                <a16:creationId xmlns:a16="http://schemas.microsoft.com/office/drawing/2014/main" id="{A4C75A1E-3586-4118-8BE8-E96DDC7C8213}"/>
              </a:ext>
            </a:extLst>
          </p:cNvPr>
          <p:cNvSpPr txBox="1">
            <a:spLocks/>
          </p:cNvSpPr>
          <p:nvPr/>
        </p:nvSpPr>
        <p:spPr>
          <a:xfrm>
            <a:off x="339247" y="150725"/>
            <a:ext cx="7426890" cy="129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dirty="0"/>
              <a:t>Can setting data out of range cause issues?</a:t>
            </a:r>
          </a:p>
        </p:txBody>
      </p:sp>
      <p:pic>
        <p:nvPicPr>
          <p:cNvPr id="4" name="Audio 3">
            <a:hlinkClick r:id="" action="ppaction://media"/>
            <a:extLst>
              <a:ext uri="{FF2B5EF4-FFF2-40B4-BE49-F238E27FC236}">
                <a16:creationId xmlns:a16="http://schemas.microsoft.com/office/drawing/2014/main" id="{F9CEE6CB-8DD0-4804-BE8F-174C087FEEF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098127164"/>
      </p:ext>
    </p:extLst>
  </p:cSld>
  <p:clrMapOvr>
    <a:masterClrMapping/>
  </p:clrMapOvr>
  <mc:AlternateContent xmlns:mc="http://schemas.openxmlformats.org/markup-compatibility/2006" xmlns:p14="http://schemas.microsoft.com/office/powerpoint/2010/main">
    <mc:Choice Requires="p14">
      <p:transition spd="slow" p14:dur="2000" advTm="27240"/>
    </mc:Choice>
    <mc:Fallback xmlns="">
      <p:transition spd="slow" advTm="27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2537</TotalTime>
  <Words>3059</Words>
  <Application>Microsoft Office PowerPoint</Application>
  <PresentationFormat>Widescreen</PresentationFormat>
  <Paragraphs>168</Paragraphs>
  <Slides>16</Slides>
  <Notes>16</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Symbol</vt:lpstr>
      <vt:lpstr>Calibri</vt:lpstr>
      <vt:lpstr>Century Gothic</vt:lpstr>
      <vt:lpstr>Consolas</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AUTOMATION SUMMARY</vt:lpstr>
      <vt:lpstr>TOOLS</vt:lpstr>
      <vt:lpstr>RISKS AND BENEFITS</vt:lpstr>
      <vt:lpstr>RECOMMENDATIONS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Jacob Weidner</cp:lastModifiedBy>
  <cp:revision>8</cp:revision>
  <dcterms:created xsi:type="dcterms:W3CDTF">2020-08-19T17:59:24Z</dcterms:created>
  <dcterms:modified xsi:type="dcterms:W3CDTF">2022-04-24T17:52:31Z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